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256" r:id="rId4"/>
    <p:sldId id="275" r:id="rId5"/>
    <p:sldId id="264" r:id="rId6"/>
    <p:sldId id="260" r:id="rId7"/>
    <p:sldId id="267" r:id="rId8"/>
    <p:sldId id="270" r:id="rId9"/>
    <p:sldId id="305" r:id="rId10"/>
    <p:sldId id="306" r:id="rId11"/>
    <p:sldId id="307" r:id="rId12"/>
    <p:sldId id="274" r:id="rId13"/>
    <p:sldId id="302" r:id="rId14"/>
    <p:sldId id="303" r:id="rId15"/>
    <p:sldId id="30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EE41-20FA-46BE-9961-641057D9452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E6EC5-359A-4369-B027-D37E6ADD0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10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2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8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494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437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04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27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4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67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44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61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22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56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07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42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4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27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003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9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574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21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8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650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29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06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15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9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7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2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4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6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7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9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488EC-F7EA-4CE8-8355-0F517AA5647A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A9CF3-4B98-4FE2-A5D9-5A768B0FF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5638F-61E8-45D0-9EC3-007782258C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57C00-D144-4DE5-B037-8A59A93F12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7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488EC-F7EA-4CE8-8355-0F517AA564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9/17/2012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A9CF3-4B98-4FE2-A5D9-5A768B0FFDC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5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5801" y="4922668"/>
            <a:ext cx="7948928" cy="1289368"/>
            <a:chOff x="685801" y="4922668"/>
            <a:chExt cx="7948928" cy="128936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1" y="4973369"/>
              <a:ext cx="4419599" cy="1181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4990555"/>
              <a:ext cx="1230596" cy="1097020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4922668"/>
              <a:ext cx="1471929" cy="1289368"/>
            </a:xfrm>
            <a:prstGeom prst="rect">
              <a:avLst/>
            </a:prstGeom>
            <a:noFill/>
          </p:spPr>
        </p:pic>
      </p:grpSp>
      <p:sp>
        <p:nvSpPr>
          <p:cNvPr id="5" name="Rectangle 4"/>
          <p:cNvSpPr/>
          <p:nvPr/>
        </p:nvSpPr>
        <p:spPr>
          <a:xfrm>
            <a:off x="381000" y="1598474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Water Related Indicators for Sustainable Crop-Livestock Intensification Planning </a:t>
            </a:r>
            <a:endParaRPr lang="en-US" sz="3600" b="1" dirty="0" smtClean="0"/>
          </a:p>
          <a:p>
            <a:pPr algn="ctr"/>
            <a:r>
              <a:rPr lang="en-US" sz="3600" b="1" dirty="0" smtClean="0"/>
              <a:t>in </a:t>
            </a:r>
            <a:r>
              <a:rPr lang="en-US" sz="3600" b="1" dirty="0"/>
              <a:t>Ethiopia: ‘Quick-Water</a:t>
            </a:r>
            <a:r>
              <a:rPr lang="en-US" sz="3600" b="1" dirty="0" smtClean="0"/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73271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Live demonstration of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1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42730" t="25670" r="15129" b="12001"/>
          <a:stretch/>
        </p:blipFill>
        <p:spPr bwMode="auto">
          <a:xfrm>
            <a:off x="1219200" y="76200"/>
            <a:ext cx="6858000" cy="617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05000" y="6280666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Soil and water conservation intensification areas</a:t>
            </a:r>
          </a:p>
        </p:txBody>
      </p:sp>
    </p:spTree>
    <p:extLst>
      <p:ext uri="{BB962C8B-B14F-4D97-AF65-F5344CB8AC3E}">
        <p14:creationId xmlns:p14="http://schemas.microsoft.com/office/powerpoint/2010/main" val="85158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83" y="160516"/>
            <a:ext cx="6430117" cy="5859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59436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Small and medium scale irrigation intensification areas</a:t>
            </a:r>
          </a:p>
        </p:txBody>
      </p:sp>
    </p:spTree>
    <p:extLst>
      <p:ext uri="{BB962C8B-B14F-4D97-AF65-F5344CB8AC3E}">
        <p14:creationId xmlns:p14="http://schemas.microsoft.com/office/powerpoint/2010/main" val="30287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219043"/>
            <a:ext cx="6705599" cy="588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95400" y="6183868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Areas with potential for multiple combinations of livelihood trajectories</a:t>
            </a:r>
          </a:p>
        </p:txBody>
      </p:sp>
    </p:spTree>
    <p:extLst>
      <p:ext uri="{BB962C8B-B14F-4D97-AF65-F5344CB8AC3E}">
        <p14:creationId xmlns:p14="http://schemas.microsoft.com/office/powerpoint/2010/main" val="266426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001001" cy="480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Objective</a:t>
            </a:r>
            <a:r>
              <a:rPr lang="en-US" sz="2400" dirty="0" smtClean="0"/>
              <a:t>: to provide a tool which can be used to support the spatial targeting of agricultural intensification practices to areas where the biophysical and livelihood conditions are likely to sustain long term development. </a:t>
            </a:r>
            <a:r>
              <a:rPr lang="en-US" sz="2400" b="1" dirty="0" smtClean="0"/>
              <a:t>Water is the entry point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Project scope</a:t>
            </a:r>
            <a:r>
              <a:rPr lang="en-US" sz="2400" dirty="0" smtClean="0"/>
              <a:t> </a:t>
            </a:r>
            <a:r>
              <a:rPr lang="en-US" sz="2400" b="1" dirty="0" smtClean="0"/>
              <a:t>and limitations: </a:t>
            </a:r>
            <a:r>
              <a:rPr lang="en-US" sz="2400" dirty="0" smtClean="0"/>
              <a:t>proof of concept/demonstration of what is possible; short term project with limited time/resources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Team</a:t>
            </a:r>
            <a:r>
              <a:rPr lang="en-US" sz="2400" dirty="0" smtClean="0"/>
              <a:t>: Economist/policy – </a:t>
            </a:r>
            <a:r>
              <a:rPr lang="en-US" sz="2400" dirty="0" err="1" smtClean="0"/>
              <a:t>Gebre</a:t>
            </a:r>
            <a:r>
              <a:rPr lang="en-US" sz="2400" dirty="0" smtClean="0"/>
              <a:t>; Crop specialist – Teklu; Livestock – Amare; Water – Charlotte; Spatial – Catherine/Yenenesh/An/Abisalom; Simon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Process</a:t>
            </a:r>
            <a:r>
              <a:rPr lang="en-US" sz="2400" dirty="0"/>
              <a:t>:</a:t>
            </a:r>
            <a:r>
              <a:rPr lang="en-US" sz="2400" dirty="0" smtClean="0"/>
              <a:t> identification of trajectories and indicators; consultation with line </a:t>
            </a:r>
            <a:r>
              <a:rPr lang="en-US" sz="2400" dirty="0"/>
              <a:t>agencies at </a:t>
            </a:r>
            <a:r>
              <a:rPr lang="en-US" sz="2400" dirty="0" smtClean="0"/>
              <a:t>regional/national level; incorporation of feedback in product development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Development </a:t>
            </a:r>
            <a:r>
              <a:rPr lang="en-US" sz="2400" b="1" dirty="0"/>
              <a:t>of </a:t>
            </a:r>
            <a:r>
              <a:rPr lang="en-US" sz="2400" b="1" dirty="0" smtClean="0"/>
              <a:t>simple tool </a:t>
            </a:r>
            <a:r>
              <a:rPr lang="en-US" sz="2400" dirty="0" smtClean="0"/>
              <a:t>which produces national maps of selected trajectories and targets</a:t>
            </a:r>
          </a:p>
          <a:p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5343525"/>
            <a:ext cx="79438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44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848600" cy="3810000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200" b="1" dirty="0" smtClean="0">
                <a:cs typeface="Arial" pitchFamily="34" charset="0"/>
              </a:rPr>
              <a:t>Do agricultural </a:t>
            </a:r>
            <a:r>
              <a:rPr lang="en-US" sz="2200" b="1" dirty="0">
                <a:cs typeface="Arial" pitchFamily="34" charset="0"/>
              </a:rPr>
              <a:t>intensification initiatives </a:t>
            </a:r>
            <a:r>
              <a:rPr lang="en-US" sz="2200" b="1" dirty="0" smtClean="0">
                <a:cs typeface="Arial" pitchFamily="34" charset="0"/>
              </a:rPr>
              <a:t>account for water </a:t>
            </a:r>
            <a:r>
              <a:rPr lang="en-US" sz="2200" b="1" dirty="0">
                <a:cs typeface="Arial" pitchFamily="34" charset="0"/>
              </a:rPr>
              <a:t>centered </a:t>
            </a:r>
            <a:r>
              <a:rPr lang="en-US" sz="2200" b="1" dirty="0" smtClean="0">
                <a:cs typeface="Arial" pitchFamily="34" charset="0"/>
              </a:rPr>
              <a:t>issues? (from MERET to </a:t>
            </a:r>
            <a:r>
              <a:rPr lang="en-US" sz="2200" b="1" dirty="0" err="1" smtClean="0">
                <a:cs typeface="Arial" pitchFamily="34" charset="0"/>
              </a:rPr>
              <a:t>AgWATER</a:t>
            </a:r>
            <a:r>
              <a:rPr lang="en-US" sz="2200" b="1" dirty="0" smtClean="0">
                <a:cs typeface="Arial" pitchFamily="34" charset="0"/>
              </a:rPr>
              <a:t>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200" b="1" dirty="0" smtClean="0">
                <a:cs typeface="Arial" pitchFamily="34" charset="0"/>
              </a:rPr>
              <a:t>Is there consistency </a:t>
            </a:r>
            <a:r>
              <a:rPr lang="en-US" sz="2200" b="1" dirty="0">
                <a:cs typeface="Arial" pitchFamily="34" charset="0"/>
              </a:rPr>
              <a:t>across </a:t>
            </a:r>
            <a:r>
              <a:rPr lang="en-US" sz="2200" b="1" dirty="0" smtClean="0">
                <a:cs typeface="Arial" pitchFamily="34" charset="0"/>
              </a:rPr>
              <a:t>different initiatives / policies locally and nationally?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200" b="1" dirty="0" smtClean="0">
                <a:cs typeface="Arial" pitchFamily="34" charset="0"/>
              </a:rPr>
              <a:t>Are the </a:t>
            </a:r>
            <a:r>
              <a:rPr lang="en-US" sz="2200" b="1" dirty="0">
                <a:cs typeface="Arial" pitchFamily="34" charset="0"/>
              </a:rPr>
              <a:t>indicators for agricultural intensification </a:t>
            </a:r>
            <a:r>
              <a:rPr lang="en-US" sz="2200" b="1" dirty="0" smtClean="0">
                <a:cs typeface="Arial" pitchFamily="34" charset="0"/>
              </a:rPr>
              <a:t>planning strategies based </a:t>
            </a:r>
            <a:r>
              <a:rPr lang="en-US" sz="2200" b="1" dirty="0">
                <a:cs typeface="Arial" pitchFamily="34" charset="0"/>
              </a:rPr>
              <a:t>on </a:t>
            </a:r>
            <a:r>
              <a:rPr lang="en-US" sz="2200" b="1" dirty="0" smtClean="0">
                <a:cs typeface="Arial" pitchFamily="34" charset="0"/>
              </a:rPr>
              <a:t>local and global experience?</a:t>
            </a:r>
            <a:endParaRPr lang="en-US" sz="2200" b="1" dirty="0">
              <a:cs typeface="Arial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200" b="1" dirty="0" smtClean="0">
                <a:cs typeface="Arial" pitchFamily="34" charset="0"/>
              </a:rPr>
              <a:t>Are ongoing intensification </a:t>
            </a:r>
            <a:r>
              <a:rPr lang="en-US" sz="2200" b="1" dirty="0">
                <a:cs typeface="Arial" pitchFamily="34" charset="0"/>
              </a:rPr>
              <a:t>efforts </a:t>
            </a:r>
            <a:r>
              <a:rPr lang="en-US" sz="2200" b="1" dirty="0" smtClean="0">
                <a:cs typeface="Arial" pitchFamily="34" charset="0"/>
              </a:rPr>
              <a:t>embedded  in the </a:t>
            </a:r>
            <a:r>
              <a:rPr lang="en-US" sz="2200" b="1" dirty="0">
                <a:cs typeface="Arial" pitchFamily="34" charset="0"/>
              </a:rPr>
              <a:t>livelihood of local </a:t>
            </a:r>
            <a:r>
              <a:rPr lang="en-US" sz="2200" b="1" dirty="0" smtClean="0">
                <a:cs typeface="Arial" pitchFamily="34" charset="0"/>
              </a:rPr>
              <a:t>communities?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5486400"/>
            <a:ext cx="79438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6096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Some key challenges to making intensification sustainable: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518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>
                <a:latin typeface="+mn-lt"/>
                <a:ea typeface="+mn-ea"/>
                <a:cs typeface="+mn-cs"/>
              </a:rPr>
              <a:t>Identifying Development Trajectories for </a:t>
            </a:r>
            <a:r>
              <a:rPr lang="en-US" sz="3100" b="1" dirty="0">
                <a:latin typeface="+mn-lt"/>
                <a:ea typeface="+mn-ea"/>
                <a:cs typeface="+mn-cs"/>
              </a:rPr>
              <a:t>Ethiopia</a:t>
            </a:r>
            <a:r>
              <a:rPr lang="en-US" sz="3100" b="1" dirty="0" smtClean="0">
                <a:latin typeface="+mn-lt"/>
                <a:ea typeface="+mn-ea"/>
                <a:cs typeface="+mn-cs"/>
              </a:rPr>
              <a:t>:</a:t>
            </a:r>
            <a:r>
              <a:rPr lang="en-US" sz="3100" b="1" dirty="0">
                <a:latin typeface="+mn-lt"/>
                <a:ea typeface="+mn-ea"/>
                <a:cs typeface="+mn-cs"/>
              </a:rPr>
              <a:t/>
            </a:r>
            <a:br>
              <a:rPr lang="en-US" sz="3100" b="1" dirty="0">
                <a:latin typeface="+mn-lt"/>
                <a:ea typeface="+mn-ea"/>
                <a:cs typeface="+mn-cs"/>
              </a:rPr>
            </a:br>
            <a:endParaRPr lang="en-US" sz="31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17" name="Content Placeholder 1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286000"/>
            <a:ext cx="3352800" cy="3265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731005"/>
            <a:ext cx="5269298" cy="4593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391214"/>
            <a:ext cx="1389053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276600" y="37338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1634641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Principles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5562600" y="1143000"/>
            <a:ext cx="1308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Process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735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758544"/>
              </p:ext>
            </p:extLst>
          </p:nvPr>
        </p:nvGraphicFramePr>
        <p:xfrm>
          <a:off x="76200" y="533400"/>
          <a:ext cx="8991600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5257800"/>
              </a:tblGrid>
              <a:tr h="3129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Trajectories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</a:tr>
              <a:tr h="710329">
                <a:tc>
                  <a:txBody>
                    <a:bodyPr/>
                    <a:lstStyle/>
                    <a:p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Integrated Natural Resources Conservation based crop- livestock systems intensification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Soil erosion and nutrient depletion</a:t>
                      </a:r>
                      <a:r>
                        <a:rPr lang="en-US" sz="1600" baseline="0" dirty="0" smtClean="0"/>
                        <a:t> is the major focus</a:t>
                      </a:r>
                    </a:p>
                    <a:p>
                      <a:r>
                        <a:rPr lang="en-US" sz="1600" baseline="0" dirty="0" smtClean="0"/>
                        <a:t>Crop, livestock and trees are system components with a number of sub trajectories</a:t>
                      </a:r>
                      <a:endParaRPr lang="en-US" sz="1600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Small-Scale Irrigation Based Crop-Livestock Intensification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Highly populated area with access to surface or ground water for irrigation</a:t>
                      </a:r>
                      <a:r>
                        <a:rPr lang="en-US" sz="1600" baseline="0" dirty="0" smtClean="0"/>
                        <a:t> with access to market</a:t>
                      </a:r>
                      <a:endParaRPr lang="en-US" sz="1600" dirty="0"/>
                    </a:p>
                  </a:txBody>
                  <a:tcPr/>
                </a:tc>
              </a:tr>
              <a:tr h="710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Large-Scale Irrigation Based Crop-Livestock Intensification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Areas with</a:t>
                      </a:r>
                      <a:r>
                        <a:rPr lang="en-US" sz="1600" baseline="0" dirty="0" smtClean="0"/>
                        <a:t> large irrigable land (&gt;3000 hectares), with high value commercial or industrial crops, where crops and livestock are major components</a:t>
                      </a:r>
                      <a:endParaRPr lang="en-US" sz="1600" dirty="0"/>
                    </a:p>
                  </a:txBody>
                  <a:tcPr/>
                </a:tc>
              </a:tr>
              <a:tr h="585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Agro-Pastoral </a:t>
                      </a:r>
                      <a:r>
                        <a:rPr lang="en-US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Based Crop-Livestock Intensification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Receives sufficient rainfall,</a:t>
                      </a:r>
                      <a:r>
                        <a:rPr lang="en-US" sz="1600" baseline="0" dirty="0" smtClean="0"/>
                        <a:t> soil is relatively deep and fertile, crop, livestock and trees are major components</a:t>
                      </a:r>
                      <a:endParaRPr lang="en-US" sz="1600" dirty="0"/>
                    </a:p>
                  </a:txBody>
                  <a:tcPr/>
                </a:tc>
              </a:tr>
              <a:tr h="710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Pastoral Livestock Based Intensification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Livestock</a:t>
                      </a:r>
                      <a:r>
                        <a:rPr lang="en-US" sz="1600" b="0" baseline="0" dirty="0" smtClean="0"/>
                        <a:t> are the major components where feed, water, veterinary services and market are major issues</a:t>
                      </a:r>
                      <a:endParaRPr lang="en-US" sz="1600" b="0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-Urban Dairy Based Crop-Livestock Intensification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Dairy, fattening and vegetable farming  on small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plots are the major components; poultry may also be integrated</a:t>
                      </a:r>
                      <a:endParaRPr lang="en-US" sz="1600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Vertisol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Management</a:t>
                      </a:r>
                      <a:r>
                        <a:rPr lang="en-US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Intensification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Water logged </a:t>
                      </a:r>
                      <a:r>
                        <a:rPr lang="en-US" sz="1600" dirty="0" err="1" smtClean="0"/>
                        <a:t>vertisol</a:t>
                      </a:r>
                      <a:r>
                        <a:rPr lang="en-US" sz="1600" dirty="0" smtClean="0"/>
                        <a:t> areas receiving high rainfall</a:t>
                      </a:r>
                      <a:r>
                        <a:rPr lang="en-US" sz="1600" baseline="0" dirty="0" smtClean="0"/>
                        <a:t>, especially where temperature is mild to induce high evaporation. Crop and livestock are both major components.</a:t>
                      </a:r>
                      <a:endParaRPr lang="en-US" sz="16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 commercial farming  intensification in crop-livestock systems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Extensive</a:t>
                      </a:r>
                      <a:r>
                        <a:rPr lang="en-US" sz="1600" baseline="0" dirty="0" smtClean="0"/>
                        <a:t> arable land sparsely populated and receiving sufficient rainfall, where commercial/high value and industrial crops are suitable 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153400" cy="685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Description of the selected trajectories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6453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50986"/>
              </p:ext>
            </p:extLst>
          </p:nvPr>
        </p:nvGraphicFramePr>
        <p:xfrm>
          <a:off x="82562" y="713117"/>
          <a:ext cx="8985238" cy="5916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8788"/>
                <a:gridCol w="2925078"/>
                <a:gridCol w="4191372"/>
              </a:tblGrid>
              <a:tr h="311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Trajectory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Indicator / proxy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Simplified reason for selection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Soil &amp; water conservation in crop livestock systems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erosion rate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Major process of land degradation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412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population density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Driver of land use pressure / competition; resource demand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livestock density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Driver of land use pressure / competition; resource demand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193415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Small-medium scale irrigation in crop livestock systems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irrigable area  OR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 suitable for irrigation (potential for  small/ medium)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presence of shallow ground water (15-20m)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Based on geological data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protected forest area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Avoid protected forest areas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 to market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Necessary for sale of cash crop and access to inputs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Rainfed smallholder intensification in crop-livestock systems or agro-pastoralist systems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annual rainfall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Sufficient rainfall present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annual rainfall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Sufficient rainfall present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protected forest area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Avoid protected forest areas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4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population density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Driver of land use pressure / competition; resource demand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Large scale irrigation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potential large scale irrigation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 suitable for large scale irrigation (&gt;3000ha)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144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all-weather roads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Necessary for sale of cash crop and access to inputs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Livestock based </a:t>
                      </a:r>
                      <a:r>
                        <a:rPr lang="en-US" sz="1200" dirty="0" smtClean="0">
                          <a:effectLst/>
                        </a:rPr>
                        <a:t>intensification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aridity index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 suitable for crop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aridity index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 suitable for crop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21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population density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Driver of land use pressure / competition; resource demand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livestock density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Driver of land use pressure / competition; resource demand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Difference: current &amp; potential capacity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Difference between current stocking rate and potential capacity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19341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Peri-urban dairy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 to market OR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Necessary for sale of milk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193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Addis  neighbourhood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Largest milk market potential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Vertisol management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Vertisol / soil map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Vertisol area present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144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annual rainfall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Amount of rainfall above which waterlogging occurs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Rainfed commercial farming  intensification in crop-livestock /agro-pastoralist systems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annual rainfall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Sufficient rainfall present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annual rainfall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Sufficient rainfall present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03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protected forest area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Avoid protected forest areas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  <a:tr h="241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population density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Driver of land use pressure / competition; resource demand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36" marR="48536" marT="0" marB="0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153400" cy="685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Description and reason for selection of indicators / proxies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626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Transforming indicators into maps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556543"/>
            <a:ext cx="511084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each indicator spatial data (geographical layer) is identified </a:t>
            </a:r>
          </a:p>
          <a:p>
            <a:pPr marL="0" indent="0">
              <a:buNone/>
            </a:pPr>
            <a:r>
              <a:rPr lang="en-US" dirty="0" smtClean="0"/>
              <a:t>1 indicator = 1 map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=&gt; Mapping tool box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" t="54845" r="4242" b="2214"/>
          <a:stretch/>
        </p:blipFill>
        <p:spPr bwMode="auto">
          <a:xfrm>
            <a:off x="5785235" y="3919620"/>
            <a:ext cx="3418115" cy="293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257" y="1257557"/>
            <a:ext cx="3715310" cy="256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76" y="4181475"/>
            <a:ext cx="3881437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22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toolbox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Combines indicator maps into trajectories </a:t>
            </a:r>
          </a:p>
          <a:p>
            <a:r>
              <a:rPr lang="en-US" dirty="0" smtClean="0"/>
              <a:t>Livelihood scale </a:t>
            </a:r>
          </a:p>
          <a:p>
            <a:pPr lvl="1"/>
            <a:r>
              <a:rPr lang="en-US" dirty="0" smtClean="0"/>
              <a:t>Units of observation  are livelihood zones </a:t>
            </a:r>
          </a:p>
          <a:p>
            <a:pPr lvl="1"/>
            <a:r>
              <a:rPr lang="en-US" dirty="0" smtClean="0"/>
              <a:t>Links trajectories to livelihoods </a:t>
            </a:r>
          </a:p>
          <a:p>
            <a:pPr lvl="1"/>
            <a:r>
              <a:rPr lang="en-US" dirty="0"/>
              <a:t>FEWSNET livelihood zone map (180 zones): </a:t>
            </a:r>
          </a:p>
          <a:p>
            <a:pPr marL="857250" lvl="2" indent="0">
              <a:buNone/>
            </a:pPr>
            <a:r>
              <a:rPr lang="en-US" i="1" dirty="0"/>
              <a:t>Areas within which households (on average) share similar livelihood patterns</a:t>
            </a:r>
            <a:r>
              <a:rPr lang="en-US" dirty="0"/>
              <a:t> </a:t>
            </a:r>
          </a:p>
          <a:p>
            <a:pPr marL="857250" lvl="2" indent="0">
              <a:buNone/>
            </a:pPr>
            <a:r>
              <a:rPr lang="en-US" dirty="0"/>
              <a:t>i.e. they have access to the same set of food and cash income sources and to the same markets</a:t>
            </a:r>
          </a:p>
        </p:txBody>
      </p:sp>
    </p:spTree>
    <p:extLst>
      <p:ext uri="{BB962C8B-B14F-4D97-AF65-F5344CB8AC3E}">
        <p14:creationId xmlns:p14="http://schemas.microsoft.com/office/powerpoint/2010/main" val="205786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kstvak 42"/>
          <p:cNvSpPr txBox="1"/>
          <p:nvPr/>
        </p:nvSpPr>
        <p:spPr>
          <a:xfrm>
            <a:off x="496448" y="1144348"/>
            <a:ext cx="7966076" cy="1015663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cs typeface="Times New Roman" pitchFamily="18" charset="0"/>
              </a:rPr>
              <a:t>Trajectories </a:t>
            </a:r>
          </a:p>
          <a:p>
            <a:endParaRPr lang="en-US" sz="2000" dirty="0">
              <a:solidFill>
                <a:prstClr val="black"/>
              </a:solidFill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The mapping toolbox </a:t>
            </a:r>
            <a:endParaRPr lang="en-US" dirty="0"/>
          </a:p>
        </p:txBody>
      </p:sp>
      <p:sp>
        <p:nvSpPr>
          <p:cNvPr id="34" name="Tekstvak 2"/>
          <p:cNvSpPr txBox="1"/>
          <p:nvPr/>
        </p:nvSpPr>
        <p:spPr>
          <a:xfrm>
            <a:off x="570109" y="5799719"/>
            <a:ext cx="7968611" cy="829681"/>
          </a:xfrm>
          <a:prstGeom prst="rect">
            <a:avLst/>
          </a:prstGeom>
          <a:noFill/>
          <a:ln w="25400">
            <a:solidFill>
              <a:prstClr val="black"/>
            </a:solidFill>
            <a:prstDash val="solid"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prstClr val="black"/>
                </a:solidFill>
                <a:ea typeface="Times New Roman"/>
              </a:rPr>
              <a:t>Arc GIS </a:t>
            </a:r>
            <a:endParaRPr lang="en-US" dirty="0">
              <a:solidFill>
                <a:prstClr val="black"/>
              </a:solidFill>
              <a:ea typeface="Times New Roman"/>
            </a:endParaRPr>
          </a:p>
        </p:txBody>
      </p:sp>
      <p:grpSp>
        <p:nvGrpSpPr>
          <p:cNvPr id="4" name="Papier 1"/>
          <p:cNvGrpSpPr/>
          <p:nvPr/>
        </p:nvGrpSpPr>
        <p:grpSpPr>
          <a:xfrm>
            <a:off x="-76200" y="152400"/>
            <a:ext cx="8802245" cy="6477000"/>
            <a:chOff x="0" y="0"/>
            <a:chExt cx="5486400" cy="4024630"/>
          </a:xfrm>
        </p:grpSpPr>
        <p:sp>
          <p:nvSpPr>
            <p:cNvPr id="5" name="Rechthoek 4"/>
            <p:cNvSpPr/>
            <p:nvPr/>
          </p:nvSpPr>
          <p:spPr>
            <a:xfrm>
              <a:off x="0" y="0"/>
              <a:ext cx="5486400" cy="4024630"/>
            </a:xfrm>
            <a:prstGeom prst="rect">
              <a:avLst/>
            </a:prstGeom>
          </p:spPr>
        </p:sp>
        <p:sp>
          <p:nvSpPr>
            <p:cNvPr id="8" name="Tekstvak 4"/>
            <p:cNvSpPr txBox="1"/>
            <p:nvPr/>
          </p:nvSpPr>
          <p:spPr>
            <a:xfrm>
              <a:off x="1555423" y="772998"/>
              <a:ext cx="1065228" cy="36764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 dirty="0" smtClean="0">
                  <a:solidFill>
                    <a:prstClr val="black"/>
                  </a:solidFill>
                  <a:ea typeface="Calibri"/>
                  <a:cs typeface="Times New Roman"/>
                </a:rPr>
                <a:t>Indicator </a:t>
              </a:r>
              <a:r>
                <a:rPr lang="en-US" sz="2000" dirty="0">
                  <a:solidFill>
                    <a:prstClr val="black"/>
                  </a:solidFill>
                  <a:ea typeface="Calibri"/>
                  <a:cs typeface="Times New Roman"/>
                </a:rPr>
                <a:t>1 (I</a:t>
              </a:r>
              <a:r>
                <a:rPr lang="en-US" sz="2000" baseline="-25000" dirty="0">
                  <a:solidFill>
                    <a:prstClr val="black"/>
                  </a:solidFill>
                  <a:ea typeface="Calibri"/>
                  <a:cs typeface="Times New Roman"/>
                </a:rPr>
                <a:t>1</a:t>
              </a:r>
              <a:r>
                <a:rPr lang="en-US" sz="2000" dirty="0">
                  <a:solidFill>
                    <a:prstClr val="black"/>
                  </a:solidFill>
                  <a:ea typeface="Calibri"/>
                  <a:cs typeface="Times New Roman"/>
                </a:rPr>
                <a:t>)</a:t>
              </a:r>
            </a:p>
          </p:txBody>
        </p:sp>
        <p:sp>
          <p:nvSpPr>
            <p:cNvPr id="9" name="Tekstvak 4"/>
            <p:cNvSpPr txBox="1"/>
            <p:nvPr/>
          </p:nvSpPr>
          <p:spPr>
            <a:xfrm>
              <a:off x="2894919" y="774504"/>
              <a:ext cx="1064895" cy="3670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>
                  <a:solidFill>
                    <a:prstClr val="black"/>
                  </a:solidFill>
                  <a:ea typeface="Calibri"/>
                </a:rPr>
                <a:t>Indicator 2 (I</a:t>
              </a:r>
              <a:r>
                <a:rPr lang="en-US" sz="2000" baseline="-25000">
                  <a:solidFill>
                    <a:prstClr val="black"/>
                  </a:solidFill>
                  <a:ea typeface="Calibri"/>
                </a:rPr>
                <a:t>2</a:t>
              </a:r>
              <a:r>
                <a:rPr lang="en-US" sz="2000">
                  <a:solidFill>
                    <a:prstClr val="black"/>
                  </a:solidFill>
                  <a:ea typeface="Calibri"/>
                </a:rPr>
                <a:t>)</a:t>
              </a:r>
              <a:endParaRPr lang="en-US" sz="200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10" name="Tekstvak 4"/>
            <p:cNvSpPr txBox="1"/>
            <p:nvPr/>
          </p:nvSpPr>
          <p:spPr>
            <a:xfrm>
              <a:off x="4223542" y="764462"/>
              <a:ext cx="1064895" cy="3670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>
                  <a:solidFill>
                    <a:prstClr val="black"/>
                  </a:solidFill>
                  <a:ea typeface="Calibri"/>
                </a:rPr>
                <a:t>Indicator 3 (I</a:t>
              </a:r>
              <a:r>
                <a:rPr lang="en-US" sz="2000" baseline="-25000">
                  <a:solidFill>
                    <a:prstClr val="black"/>
                  </a:solidFill>
                  <a:ea typeface="Calibri"/>
                </a:rPr>
                <a:t>3</a:t>
              </a:r>
              <a:r>
                <a:rPr lang="en-US" sz="2000">
                  <a:solidFill>
                    <a:prstClr val="black"/>
                  </a:solidFill>
                  <a:ea typeface="Calibri"/>
                </a:rPr>
                <a:t>)</a:t>
              </a:r>
              <a:endParaRPr lang="en-US" sz="2000">
                <a:solidFill>
                  <a:prstClr val="black"/>
                </a:solidFill>
                <a:ea typeface="Times New Roman"/>
              </a:endParaRPr>
            </a:p>
          </p:txBody>
        </p:sp>
        <p:cxnSp>
          <p:nvCxnSpPr>
            <p:cNvPr id="19" name="Rechte verbindingslijn met pijl 18"/>
            <p:cNvCxnSpPr>
              <a:stCxn id="8" idx="2"/>
              <a:endCxn id="23" idx="0"/>
            </p:cNvCxnSpPr>
            <p:nvPr/>
          </p:nvCxnSpPr>
          <p:spPr>
            <a:xfrm flipH="1">
              <a:off x="2087871" y="1140643"/>
              <a:ext cx="166" cy="5376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met pijl 19"/>
            <p:cNvCxnSpPr>
              <a:stCxn id="9" idx="2"/>
              <a:endCxn id="24" idx="0"/>
            </p:cNvCxnSpPr>
            <p:nvPr/>
          </p:nvCxnSpPr>
          <p:spPr>
            <a:xfrm>
              <a:off x="3427367" y="1141534"/>
              <a:ext cx="5161" cy="5119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met pijl 20"/>
            <p:cNvCxnSpPr>
              <a:stCxn id="10" idx="2"/>
            </p:cNvCxnSpPr>
            <p:nvPr/>
          </p:nvCxnSpPr>
          <p:spPr>
            <a:xfrm flipH="1">
              <a:off x="4752597" y="1131492"/>
              <a:ext cx="3393" cy="5096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kstvak 2"/>
            <p:cNvSpPr txBox="1"/>
            <p:nvPr/>
          </p:nvSpPr>
          <p:spPr>
            <a:xfrm>
              <a:off x="402842" y="1485706"/>
              <a:ext cx="4965220" cy="744803"/>
            </a:xfrm>
            <a:prstGeom prst="rect">
              <a:avLst/>
            </a:prstGeom>
            <a:noFill/>
            <a:ln w="25400">
              <a:solidFill>
                <a:prstClr val="black"/>
              </a:solidFill>
              <a:prstDash val="solid"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000" dirty="0" smtClean="0">
                  <a:solidFill>
                    <a:prstClr val="black"/>
                  </a:solidFill>
                  <a:ea typeface="Times New Roman"/>
                </a:rPr>
                <a:t>Excel sheet</a:t>
              </a:r>
              <a:endParaRPr lang="en-US" sz="2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3" name="Tekstvak 4"/>
            <p:cNvSpPr txBox="1"/>
            <p:nvPr/>
          </p:nvSpPr>
          <p:spPr>
            <a:xfrm>
              <a:off x="1555423" y="1678279"/>
              <a:ext cx="1064895" cy="3670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>
                  <a:solidFill>
                    <a:prstClr val="black"/>
                  </a:solidFill>
                  <a:ea typeface="Calibri"/>
                </a:rPr>
                <a:t>I</a:t>
              </a:r>
              <a:r>
                <a:rPr lang="en-US" baseline="-25000">
                  <a:solidFill>
                    <a:prstClr val="black"/>
                  </a:solidFill>
                  <a:ea typeface="Calibri"/>
                </a:rPr>
                <a:t>1zj</a:t>
              </a:r>
              <a:r>
                <a:rPr lang="en-US">
                  <a:solidFill>
                    <a:prstClr val="black"/>
                  </a:solidFill>
                  <a:ea typeface="Calibri"/>
                </a:rPr>
                <a:t>&gt; x</a:t>
              </a:r>
              <a:r>
                <a:rPr lang="en-US" baseline="-25000">
                  <a:solidFill>
                    <a:prstClr val="black"/>
                  </a:solidFill>
                  <a:ea typeface="Calibri"/>
                </a:rPr>
                <a:t>1</a:t>
              </a:r>
              <a:endParaRPr lang="en-US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4" name="Tekstvak 4"/>
            <p:cNvSpPr txBox="1"/>
            <p:nvPr/>
          </p:nvSpPr>
          <p:spPr>
            <a:xfrm>
              <a:off x="2900080" y="1653470"/>
              <a:ext cx="1064895" cy="3663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>
                  <a:solidFill>
                    <a:prstClr val="black"/>
                  </a:solidFill>
                  <a:ea typeface="Calibri"/>
                </a:rPr>
                <a:t>I</a:t>
              </a:r>
              <a:r>
                <a:rPr lang="en-US" sz="1600" baseline="-25000">
                  <a:solidFill>
                    <a:prstClr val="black"/>
                  </a:solidFill>
                  <a:ea typeface="Calibri"/>
                </a:rPr>
                <a:t>2zj</a:t>
              </a:r>
              <a:r>
                <a:rPr lang="en-US" sz="1600">
                  <a:solidFill>
                    <a:prstClr val="black"/>
                  </a:solidFill>
                  <a:ea typeface="Calibri"/>
                </a:rPr>
                <a:t>&gt; x</a:t>
              </a:r>
              <a:r>
                <a:rPr lang="en-US" sz="1600" baseline="-25000">
                  <a:solidFill>
                    <a:prstClr val="black"/>
                  </a:solidFill>
                  <a:ea typeface="Calibri"/>
                </a:rPr>
                <a:t>2</a:t>
              </a:r>
              <a:endParaRPr lang="en-US" sz="160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5" name="Tekstvak 4"/>
            <p:cNvSpPr txBox="1"/>
            <p:nvPr/>
          </p:nvSpPr>
          <p:spPr>
            <a:xfrm>
              <a:off x="4220150" y="1653470"/>
              <a:ext cx="1064895" cy="36639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>
                  <a:solidFill>
                    <a:prstClr val="black"/>
                  </a:solidFill>
                  <a:ea typeface="Calibri"/>
                </a:rPr>
                <a:t>I</a:t>
              </a:r>
              <a:r>
                <a:rPr lang="en-US" baseline="-25000">
                  <a:solidFill>
                    <a:prstClr val="black"/>
                  </a:solidFill>
                  <a:ea typeface="Calibri"/>
                </a:rPr>
                <a:t>3zj</a:t>
              </a:r>
              <a:r>
                <a:rPr lang="en-US">
                  <a:solidFill>
                    <a:prstClr val="black"/>
                  </a:solidFill>
                  <a:ea typeface="Calibri"/>
                </a:rPr>
                <a:t>&gt; x</a:t>
              </a:r>
              <a:r>
                <a:rPr lang="en-US" baseline="-25000">
                  <a:solidFill>
                    <a:prstClr val="black"/>
                  </a:solidFill>
                  <a:ea typeface="Calibri"/>
                </a:rPr>
                <a:t>3</a:t>
              </a:r>
              <a:endParaRPr lang="en-US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31" name="Tekstvak 29"/>
            <p:cNvSpPr txBox="1"/>
            <p:nvPr/>
          </p:nvSpPr>
          <p:spPr>
            <a:xfrm>
              <a:off x="1449315" y="3693191"/>
              <a:ext cx="3872834" cy="284091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 dirty="0">
                  <a:solidFill>
                    <a:prstClr val="black"/>
                  </a:solidFill>
                  <a:ea typeface="Calibri"/>
                  <a:cs typeface="Times New Roman"/>
                </a:rPr>
                <a:t>Suitable livelihood zone for a given intensification trajectory</a:t>
              </a:r>
            </a:p>
          </p:txBody>
        </p:sp>
      </p:grpSp>
      <p:sp>
        <p:nvSpPr>
          <p:cNvPr id="35" name="Tekstvak 34"/>
          <p:cNvSpPr txBox="1"/>
          <p:nvPr/>
        </p:nvSpPr>
        <p:spPr>
          <a:xfrm>
            <a:off x="570111" y="4180114"/>
            <a:ext cx="7966076" cy="1231106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cs typeface="Times New Roman" pitchFamily="18" charset="0"/>
              </a:rPr>
              <a:t>Spatial processing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Aggregates  indicator maps to livelihood maps (by zonal statistic)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Selects livelihood zones where all of conditions of the indicators are met  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7" name="Rechte verbindingslijn met pijl 36"/>
          <p:cNvCxnSpPr>
            <a:stCxn id="22" idx="2"/>
            <a:endCxn id="35" idx="0"/>
          </p:cNvCxnSpPr>
          <p:nvPr/>
        </p:nvCxnSpPr>
        <p:spPr>
          <a:xfrm>
            <a:off x="4553149" y="3742049"/>
            <a:ext cx="0" cy="438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Rechte verbindingslijn met pijl 38"/>
          <p:cNvCxnSpPr>
            <a:stCxn id="35" idx="2"/>
            <a:endCxn id="34" idx="0"/>
          </p:cNvCxnSpPr>
          <p:nvPr/>
        </p:nvCxnSpPr>
        <p:spPr>
          <a:xfrm>
            <a:off x="4553149" y="5411220"/>
            <a:ext cx="1266" cy="38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3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893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Kantoorthema</vt:lpstr>
      <vt:lpstr>1_Office Theme</vt:lpstr>
      <vt:lpstr>PowerPoint Presentation</vt:lpstr>
      <vt:lpstr>PowerPoint Presentation</vt:lpstr>
      <vt:lpstr>PowerPoint Presentation</vt:lpstr>
      <vt:lpstr> Identifying Development Trajectories for Ethiopia: </vt:lpstr>
      <vt:lpstr>Description of the selected trajectories</vt:lpstr>
      <vt:lpstr>Description and reason for selection of indicators / proxies</vt:lpstr>
      <vt:lpstr>Transforming indicators into maps</vt:lpstr>
      <vt:lpstr>Mapping toolbox</vt:lpstr>
      <vt:lpstr>The mapping toolbox </vt:lpstr>
      <vt:lpstr>Live demonstration of tool</vt:lpstr>
      <vt:lpstr>PowerPoint Presentation</vt:lpstr>
      <vt:lpstr>PowerPoint Presentation</vt:lpstr>
      <vt:lpstr>PowerPoint Presentation</vt:lpstr>
    </vt:vector>
  </TitlesOfParts>
  <Company>icrisat-ILRI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Trajectories and Indicators for Sustainable Intensifications</dc:title>
  <dc:creator>Haileslassie, Amare (ILRI-IN)</dc:creator>
  <cp:lastModifiedBy>MacAlister, Charlotte (IWMI)</cp:lastModifiedBy>
  <cp:revision>68</cp:revision>
  <dcterms:created xsi:type="dcterms:W3CDTF">2012-08-01T05:16:54Z</dcterms:created>
  <dcterms:modified xsi:type="dcterms:W3CDTF">2012-09-17T05:54:55Z</dcterms:modified>
</cp:coreProperties>
</file>